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4" r:id="rId3"/>
    <p:sldId id="263" r:id="rId4"/>
    <p:sldId id="271" r:id="rId5"/>
    <p:sldId id="262" r:id="rId6"/>
    <p:sldId id="274" r:id="rId7"/>
    <p:sldId id="273" r:id="rId8"/>
    <p:sldId id="276" r:id="rId9"/>
    <p:sldId id="285" r:id="rId10"/>
    <p:sldId id="281" r:id="rId11"/>
    <p:sldId id="275" r:id="rId12"/>
    <p:sldId id="280" r:id="rId13"/>
    <p:sldId id="278" r:id="rId14"/>
    <p:sldId id="282" r:id="rId15"/>
    <p:sldId id="283" r:id="rId16"/>
    <p:sldId id="284" r:id="rId17"/>
    <p:sldId id="279" r:id="rId18"/>
    <p:sldId id="269" r:id="rId19"/>
  </p:sldIdLst>
  <p:sldSz cx="9144000" cy="6858000" type="screen4x3"/>
  <p:notesSz cx="6858000" cy="9144000"/>
  <p:embeddedFontLs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ＭＳ Ｐゴシック" pitchFamily="34" charset="-128"/>
      <p:regular r:id="rId25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5C0"/>
    <a:srgbClr val="455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64773" autoAdjust="0"/>
  </p:normalViewPr>
  <p:slideViewPr>
    <p:cSldViewPr snapToGrid="0" snapToObjects="1">
      <p:cViewPr>
        <p:scale>
          <a:sx n="80" d="100"/>
          <a:sy n="80" d="100"/>
        </p:scale>
        <p:origin x="-186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Navigation Results</c:v>
                </c:pt>
              </c:strCache>
            </c:strRef>
          </c:tx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Qualified Success</c:v>
                </c:pt>
                <c:pt idx="1">
                  <c:v>Failure</c:v>
                </c:pt>
                <c:pt idx="2">
                  <c:v>Success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Manipulation Results</c:v>
                </c:pt>
              </c:strCache>
            </c:strRef>
          </c:tx>
          <c:dLbls>
            <c:dLbl>
              <c:idx val="3"/>
              <c:layout>
                <c:manualLayout>
                  <c:x val="-0.16519498471937841"/>
                  <c:y val="3.39118859162368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Missed Pick</c:v>
                </c:pt>
                <c:pt idx="1">
                  <c:v>Collision with Table</c:v>
                </c:pt>
                <c:pt idx="2">
                  <c:v>Success</c:v>
                </c:pt>
                <c:pt idx="3">
                  <c:v>No Path to Object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15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Simulated </a:t>
            </a:r>
            <a:r>
              <a:rPr lang="en-US" dirty="0"/>
              <a:t>Kitting Results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Simualted Kitting Results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</c:spPr>
          </c:dPt>
          <c:dPt>
            <c:idx val="1"/>
            <c:bubble3D val="0"/>
            <c:spPr>
              <a:solidFill>
                <a:srgbClr val="92D050"/>
              </a:solidFill>
            </c:spPr>
          </c:dPt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Failure</c:v>
                </c:pt>
                <c:pt idx="1">
                  <c:v>Success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9132-C58C-45B9-8DE0-23378A53BD5F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B680-F4A3-4008-B84D-E553200400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Professor Lee.</a:t>
            </a:r>
          </a:p>
          <a:p>
            <a:endParaRPr lang="en-US" dirty="0" smtClean="0"/>
          </a:p>
          <a:p>
            <a:r>
              <a:rPr lang="en-US" dirty="0" smtClean="0"/>
              <a:t>As Professor Lee said, I’m Ed Venator,</a:t>
            </a:r>
            <a:r>
              <a:rPr lang="en-US" baseline="0" dirty="0" smtClean="0"/>
              <a:t> and today I’ll be presenting my thesis, which is on the creation of a low-cost mobile manipulator for industrial and research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Navigation</a:t>
            </a:r>
          </a:p>
          <a:p>
            <a:endParaRPr lang="en-US" dirty="0" smtClean="0"/>
          </a:p>
          <a:p>
            <a:r>
              <a:rPr lang="en-US" baseline="0" dirty="0" smtClean="0"/>
              <a:t>This robot can perform all of the tasks necessary for autonomous mobile navigation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Localization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Relative localization using odometry at 50Hz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Absolute localization using </a:t>
            </a:r>
            <a:r>
              <a:rPr lang="en-US" baseline="0" dirty="0" err="1" smtClean="0"/>
              <a:t>Adapative</a:t>
            </a:r>
            <a:r>
              <a:rPr lang="en-US" baseline="0" dirty="0" smtClean="0"/>
              <a:t> Monte Carlo Localization at up to 5Hz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AMCL matches LIDAR scan data to an a priori map to get an absolute position estimate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Global planning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Plans a path through an occupancy grid generated from LIDAR scan data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Path generation using the ROS node </a:t>
            </a:r>
            <a:r>
              <a:rPr lang="en-US" baseline="0" dirty="0" err="1" smtClean="0"/>
              <a:t>NavFN</a:t>
            </a:r>
            <a:r>
              <a:rPr lang="en-US" baseline="0" dirty="0" smtClean="0"/>
              <a:t>, which plans using </a:t>
            </a:r>
            <a:r>
              <a:rPr lang="en-US" baseline="0" dirty="0" err="1" smtClean="0"/>
              <a:t>Djikstra’s</a:t>
            </a:r>
            <a:r>
              <a:rPr lang="en-US" baseline="0" dirty="0" smtClean="0"/>
              <a:t> algorithm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The paths are not guaranteed to be valid for non-circular robots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Trajectory </a:t>
            </a:r>
            <a:r>
              <a:rPr lang="en-US" baseline="0" dirty="0" smtClean="0"/>
              <a:t>generation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Velocity commands generated at 12 Hz using trajectory rollout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Trajectory rollout forward-simulates velocity commands and selects one according to a cost function that favors motion toward the path, motion toward the goal, and motion away from obstacles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path planning system was tested to determine how well it can navigate to predefined waypoints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map above shows the task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Navigation was</a:t>
            </a:r>
            <a:r>
              <a:rPr lang="en-US" baseline="0" dirty="0" smtClean="0"/>
              <a:t> tested by driving from one of two start positions (green) to a table several meters away (blue) and then to a final position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This task is challenging for the navigation system because it must approach very close to the table, which it perceives as an obstacle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The final position is also relatively close to obstacles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Results – Navigation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Here are the results of the navigation</a:t>
            </a:r>
            <a:r>
              <a:rPr lang="en-US" baseline="0" dirty="0" smtClean="0"/>
              <a:t> test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majority of trials were successful, with</a:t>
            </a:r>
            <a:r>
              <a:rPr lang="en-US" baseline="0" dirty="0" smtClean="0"/>
              <a:t> 75% performing the task perfectly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Some trials were classified</a:t>
            </a:r>
            <a:r>
              <a:rPr lang="en-US" baseline="0" dirty="0" smtClean="0"/>
              <a:t> as a qualified success – The robot reached the goal location, but spun in place one or more times before settling at the goal heading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one trial, the robot never recovered from the spinning behavior, and the robot was stopped when it brushed an obstacle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possible causes of the spinning: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Poor low-level control in the drive base (because of the motor speed controllers used and the control architecture previously developed for these wheelchair robots)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Overloading the PC’s CPU, resulting in low update rates from the local planner. Update rates as low as 3Hz were observed.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–</a:t>
            </a:r>
            <a:r>
              <a:rPr lang="en-US" baseline="0" dirty="0" smtClean="0"/>
              <a:t> odometry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characterized the odometry system to determine whether an absolute localization system would be necessary for this robot.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tests were performed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the Straight line test, the robot was driven for 10 meters in a straight line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the Circle test, the robot was driven through five laps of a 1 meter radius circle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Results show that odometry is not sufficient for localization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I’ve plotted the path the robot traveled in green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red mark is the actual position of the </a:t>
            </a:r>
            <a:r>
              <a:rPr lang="en-US" baseline="0" dirty="0" smtClean="0"/>
              <a:t>robot at the end of the test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blue marks are the results of the trials, which are also shown in the tables below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These results show that the robot needs a</a:t>
            </a:r>
            <a:r>
              <a:rPr lang="en-US" dirty="0" smtClean="0"/>
              <a:t>bsolute</a:t>
            </a:r>
            <a:r>
              <a:rPr lang="en-US" baseline="0" dirty="0" smtClean="0"/>
              <a:t> localization to supplement odometry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 used Adaptive Monte Carlo Localization (AMCL) for absolute </a:t>
            </a:r>
            <a:r>
              <a:rPr lang="en-US" baseline="0" dirty="0" smtClean="0"/>
              <a:t>localization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</a:t>
            </a:r>
            <a:r>
              <a:rPr lang="en-US" baseline="0" dirty="0" smtClean="0"/>
              <a:t> – Manipulation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portions of manipulation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Tabletop Object recognition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Object location (bounding boxes)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Rudimentary grasp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stow-&gt;</a:t>
            </a:r>
            <a:r>
              <a:rPr lang="en-US" baseline="0" dirty="0" err="1" smtClean="0"/>
              <a:t>pregrasp</a:t>
            </a:r>
            <a:r>
              <a:rPr lang="en-US" baseline="0" dirty="0" smtClean="0"/>
              <a:t>-&gt;grasp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closes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grasp-&gt;retreat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retreat-&gt;store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opens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store-&gt;stow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majority of the trials (60%) are successful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Failures primarily due to the gripper colliding with the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Cause unknown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planner should plan collision-free trajectories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Collision-checking appears to be neglecting the gripper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is an area of future work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Some failures (12%) are due to the robot missing the object it’s attempting to pick up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Objects are 5 cm diameter; gripper is 5.3 cm opening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In one trial, the robot could not find a path to move the gripper to the object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 this trial, the arm occluded the Kinect’s view of 2 out of 3 objects on the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 grasping code is rudimentary, meant as a proof-of-concept, and only attempts one grasp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Simulated Kitting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This test is meant</a:t>
            </a:r>
            <a:r>
              <a:rPr lang="en-US" baseline="0" dirty="0" smtClean="0"/>
              <a:t> </a:t>
            </a:r>
            <a:r>
              <a:rPr lang="en-US" baseline="0" dirty="0" smtClean="0"/>
              <a:t>to simulate the task of getting at object from </a:t>
            </a:r>
            <a:r>
              <a:rPr lang="en-US" baseline="0" dirty="0" smtClean="0"/>
              <a:t>inventory and bringing it to an assembly station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task is a combination of navigation and manipulation tasks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Beginning at one of two starting locations, drive to a predetermined location near a table a few meters away.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Locate at least one of three small manipulable objects on the table using the Kinect.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Lift one of the target objects from the table.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Place the target object in the onboard carrier bin.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Drive to the final destination.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</a:t>
            </a:r>
            <a:r>
              <a:rPr lang="en-US" baseline="0" dirty="0" smtClean="0"/>
              <a:t>table represents a shelf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cylindrical </a:t>
            </a:r>
            <a:r>
              <a:rPr lang="en-US" baseline="0" dirty="0" smtClean="0"/>
              <a:t>objects represent parts for an assembly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a real situation, steps 1-4 are repeated until all objects in the kit are picked up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majority of these trials were successful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spinning behavior</a:t>
            </a:r>
            <a:r>
              <a:rPr lang="en-US" baseline="0" dirty="0" smtClean="0"/>
              <a:t> from the navigation tests still is still evident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fact, the single failure observed here is a result of the spinning behavior (only time this was observed at the table)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spinning behavior at the table was rare, which is illustrated in the manipulation task, which begins with an approach to the table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– Mobile </a:t>
            </a:r>
            <a:r>
              <a:rPr lang="en-US" baseline="0" dirty="0" smtClean="0"/>
              <a:t>manipulation</a:t>
            </a:r>
          </a:p>
          <a:p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Manipulation is at double speed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Navigation shows two trials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First trial shows the spinning behavior in the qualified successes from the results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Second trial is a perfect navigation trial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This is the second trial again, but showing the robot state in the ROS </a:t>
            </a:r>
            <a:r>
              <a:rPr lang="en-US" baseline="0" dirty="0" err="1" smtClean="0"/>
              <a:t>rviz</a:t>
            </a:r>
            <a:r>
              <a:rPr lang="en-US" baseline="0" dirty="0" smtClean="0"/>
              <a:t> tool</a:t>
            </a:r>
            <a:endParaRPr lang="en-US" dirty="0" smtClean="0"/>
          </a:p>
          <a:p>
            <a:r>
              <a:rPr lang="en-US" dirty="0" smtClean="0"/>
              <a:t>Video 2</a:t>
            </a:r>
            <a:r>
              <a:rPr lang="en-US" baseline="0" dirty="0" smtClean="0"/>
              <a:t> -3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start with a brief</a:t>
            </a:r>
            <a:r>
              <a:rPr lang="en-US" baseline="0" dirty="0" smtClean="0"/>
              <a:t> introduction to the project</a:t>
            </a:r>
          </a:p>
          <a:p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I did – developed a mobile industrial manipulator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I did it (goals)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industrial kitting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human-robot interaction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Low cost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 used – commercial off the shelf hardware, open source software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Talk about this more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1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Before I talk more about what I did, some background on industrial and research robotics.</a:t>
            </a:r>
          </a:p>
          <a:p>
            <a:endParaRPr lang="en-US" dirty="0" smtClean="0"/>
          </a:p>
          <a:p>
            <a:r>
              <a:rPr lang="en-US" dirty="0" smtClean="0"/>
              <a:t>Industry – Robots divided</a:t>
            </a:r>
            <a:r>
              <a:rPr lang="en-US" baseline="0" dirty="0" smtClean="0"/>
              <a:t> between mobile robots and robotic arms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 robots</a:t>
            </a:r>
            <a:r>
              <a:rPr lang="en-US" baseline="0" dirty="0" smtClean="0"/>
              <a:t> like </a:t>
            </a:r>
            <a:r>
              <a:rPr lang="en-US" dirty="0" smtClean="0"/>
              <a:t>Automated Guided Vehicles</a:t>
            </a:r>
            <a:r>
              <a:rPr lang="en-US" baseline="0" dirty="0" smtClean="0"/>
              <a:t> (AVG</a:t>
            </a:r>
            <a:r>
              <a:rPr lang="en-US" dirty="0" smtClean="0"/>
              <a:t>s)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Kiva</a:t>
            </a:r>
            <a:r>
              <a:rPr lang="en-US" baseline="0" dirty="0" smtClean="0"/>
              <a:t>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AGVs are things like forklifts that move pallets along predefined paths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Kiva</a:t>
            </a:r>
            <a:r>
              <a:rPr lang="en-US" baseline="0" dirty="0" smtClean="0"/>
              <a:t> Systems mobile robot has more freedom than an AGV, but only moves shelves and pallets, relies on human pickers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Robotic arms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Dexterous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Stationary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Usually follow preprogrammed paths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industrial mobile manipulators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robots taking advantage of dynamic planning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Academic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“Research grade” hardware is not 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Mention DARPA ARM, Verona and IMP</a:t>
            </a:r>
          </a:p>
          <a:p>
            <a:r>
              <a:rPr lang="en-US" baseline="0" dirty="0" smtClean="0"/>
              <a:t>(IMP is a 2011 project of the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Intelligent Systems and Production Engineering Research Center for Information  in Karlsruhe, Germany)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Hardware is very expensive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PR2 ($285k)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Barrett arm $30k each + end effector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Research/academic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Industrial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hardware is Capable, but industrial hardware is cheap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Industrial hardware also more robust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software is Smart, but industrial software is reliable and safe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platforms are custom-made and Experimental, and industrial platforms are standardized (exception is PR2)</a:t>
            </a:r>
          </a:p>
          <a:p>
            <a:pPr marL="171450" lvl="0" indent="-171450">
              <a:buFont typeface="Arial" charset="0"/>
              <a:buNone/>
            </a:pPr>
            <a:endParaRPr lang="en-US" baseline="0" dirty="0" smtClean="0"/>
          </a:p>
          <a:p>
            <a:pPr marL="171450" lvl="0" indent="-171450">
              <a:buFont typeface="Arial" charset="0"/>
              <a:buNone/>
            </a:pPr>
            <a:r>
              <a:rPr lang="en-US" baseline="0" dirty="0" smtClean="0"/>
              <a:t>Seeing a new interest in smarter, lighter industrial manipulators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Baxter (Rethink Robotics)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ABB Frieda (ABB)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UR-5 and UR-10 (Universal Robots)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of these things motivate</a:t>
            </a:r>
            <a:r>
              <a:rPr lang="en-US" baseline="0" dirty="0" smtClean="0"/>
              <a:t> this project.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Goals of the</a:t>
            </a:r>
            <a:r>
              <a:rPr lang="en-US" baseline="0" dirty="0" smtClean="0"/>
              <a:t> project are: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Mobile manipulation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manipulators nearly non-existent in industry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Mobile manipulators can replace human workers for many tasks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to retrieve parts from inventory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for reconfigurable manufacturing</a:t>
            </a:r>
          </a:p>
          <a:p>
            <a:endParaRPr lang="en-US" dirty="0" smtClean="0"/>
          </a:p>
          <a:p>
            <a:r>
              <a:rPr lang="en-US" dirty="0" smtClean="0"/>
              <a:t>Robustness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 grade hardware typically has a high failure rate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On the other hand, industrial hardware is typically tested and hardened against failure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has built-in safety (one example is motion supervision)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Using industrial hardware in a research platform results in a more robust, safer research robot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Extensibility – This is a platform for future research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robot has basic capabilities, including navigation and simple arm motion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software system must be modular to allow future researchers to experiment with new algorithms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sensors should be usable by future researchers for human-sensing</a:t>
            </a:r>
          </a:p>
          <a:p>
            <a:endParaRPr lang="en-US" dirty="0" smtClean="0"/>
          </a:p>
          <a:p>
            <a:r>
              <a:rPr lang="en-US" dirty="0" smtClean="0"/>
              <a:t>Low cost – compared to research</a:t>
            </a:r>
            <a:r>
              <a:rPr lang="en-US" baseline="0" dirty="0" smtClean="0"/>
              <a:t> grade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PR2 Costs $285k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DARPA ARM Costs &gt;$66k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Leverage commercially-available hardware to reduce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robot I created to address these goals is called ABBY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ABBY is a mobile industrial manipulator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Invacare Electric</a:t>
            </a:r>
            <a:r>
              <a:rPr lang="en-US" baseline="0" dirty="0" smtClean="0"/>
              <a:t> wheelchair base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130 kilogram Payload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Top speed of 2.9 meter/second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 source – 24 volt lead acid battery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IRB-120 Robot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3 kilogram Payload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0.6 meter reach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0.1</a:t>
            </a:r>
            <a:r>
              <a:rPr lang="en-US" baseline="0" dirty="0" smtClean="0"/>
              <a:t> millimeter </a:t>
            </a:r>
            <a:r>
              <a:rPr lang="en-US" dirty="0" smtClean="0"/>
              <a:t>Precision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Powered from AC Inverter from the drive base batteries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Plastic carrier bin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Holds parts that have been</a:t>
            </a:r>
            <a:r>
              <a:rPr lang="en-US" baseline="0" dirty="0" smtClean="0"/>
              <a:t> picked up by the 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Sensing and computing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PC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4 core Intel processor, 8GB RAM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err="1" smtClean="0"/>
              <a:t>Ubuntu</a:t>
            </a:r>
            <a:r>
              <a:rPr lang="en-US" baseline="0" dirty="0" smtClean="0"/>
              <a:t> desktop Operating System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Robot Operating System (you’ll talk more about this on the next slide)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Runs all higher level planning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Required to control IRB-120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Realtime</a:t>
            </a:r>
            <a:r>
              <a:rPr lang="en-US" baseline="0" dirty="0" smtClean="0"/>
              <a:t> Operating System that runs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RAPID is proprietary and kind of clunky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Runs minimal code to control the arm </a:t>
            </a:r>
            <a:r>
              <a:rPr lang="en-US" baseline="0" dirty="0" smtClean="0"/>
              <a:t>(talk </a:t>
            </a:r>
            <a:r>
              <a:rPr lang="en-US" baseline="0" dirty="0" smtClean="0"/>
              <a:t>more about this later)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cRIO (it really doesn’t deserve much time)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to control drive base and perform odometry using drive base encoders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Kinect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Low cost Red-Green-Blue-Depth (3D) camera mounted high on the robot mast looking down into the manipulator work envelope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Designed as a video game controller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as a lower-accuracy replacement for binocular vision systems and tilting laser scanners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object detection for the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SICK LMS-291 mounted to the front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One of the more expensive</a:t>
            </a:r>
            <a:r>
              <a:rPr lang="en-US" baseline="0" dirty="0" smtClean="0"/>
              <a:t> components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absolute localization by the mobile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 </a:t>
            </a:r>
            <a:r>
              <a:rPr lang="en-US" dirty="0" smtClean="0"/>
              <a:t>ROS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</a:t>
            </a:r>
            <a:r>
              <a:rPr lang="en-US" dirty="0" smtClean="0"/>
              <a:t>is </a:t>
            </a:r>
            <a:r>
              <a:rPr lang="en-US" dirty="0" smtClean="0"/>
              <a:t>a modular system for managing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multiprocess</a:t>
            </a:r>
            <a:r>
              <a:rPr lang="en-US" baseline="0" dirty="0" smtClean="0"/>
              <a:t> robotic software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ROS nodes can</a:t>
            </a:r>
            <a:r>
              <a:rPr lang="en-US" baseline="0" dirty="0" smtClean="0"/>
              <a:t> be easily swapped out to try out different algorithms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handles </a:t>
            </a:r>
            <a:r>
              <a:rPr lang="en-US" baseline="0" dirty="0" err="1" smtClean="0"/>
              <a:t>interprocess</a:t>
            </a:r>
            <a:r>
              <a:rPr lang="en-US" baseline="0" dirty="0" smtClean="0"/>
              <a:t> communication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This is a</a:t>
            </a:r>
            <a:r>
              <a:rPr lang="en-US" baseline="0" dirty="0" smtClean="0"/>
              <a:t> network graph of the software running on ABBY</a:t>
            </a:r>
            <a:endParaRPr lang="en-US" dirty="0" smtClean="0"/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Messages </a:t>
            </a:r>
            <a:r>
              <a:rPr lang="en-US" baseline="0" dirty="0" smtClean="0"/>
              <a:t>can be sent between nodes (shown in black)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Nodes can provide services to other nodes (shown in blue)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Nodes can provide action servers, which are like services, but use a state machine architecture to provide feedback on the process they perform (shown in red)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</a:t>
            </a:r>
            <a:r>
              <a:rPr lang="en-US" dirty="0" smtClean="0"/>
              <a:t>has existing </a:t>
            </a:r>
            <a:r>
              <a:rPr lang="en-US" dirty="0" smtClean="0"/>
              <a:t>capabilities,</a:t>
            </a:r>
            <a:r>
              <a:rPr lang="en-US" baseline="0" dirty="0" smtClean="0"/>
              <a:t> created by other researchers, </a:t>
            </a:r>
            <a:r>
              <a:rPr lang="en-US" dirty="0" smtClean="0"/>
              <a:t>which </a:t>
            </a:r>
            <a:r>
              <a:rPr lang="en-US" dirty="0" smtClean="0"/>
              <a:t>I leveraged in this project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Robot</a:t>
            </a:r>
            <a:r>
              <a:rPr lang="en-US" baseline="0" dirty="0" smtClean="0"/>
              <a:t> state modeling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Sensor</a:t>
            </a:r>
            <a:r>
              <a:rPr lang="en-US" baseline="0" dirty="0" smtClean="0"/>
              <a:t> drivers for Kinect and 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Localization (AMCL)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base navigation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trajectory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Basic object recognition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Process</a:t>
            </a:r>
            <a:r>
              <a:rPr lang="en-US" baseline="0" dirty="0" smtClean="0"/>
              <a:t> management, GUI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ROS Industrial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What is ROS Industrial?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Project of Southwest Research Institute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Does most of arm planning on PC in ROS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Minimal software on the IRC5 controller (trajectory server, state server, motion process)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does it work?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Uses the ROS standard arm navigation stack for path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PC sends a trajectory download to the 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Trajectory defined as sequence of points, each point defined by joint angles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IRC5</a:t>
            </a:r>
            <a:r>
              <a:rPr lang="en-US" baseline="0" dirty="0" smtClean="0"/>
              <a:t> receives trajectory, executes it by visiting each point in sequence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torque control (limitation of IRC5 and of ROS Industrial)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velocity control (limitation of ROS Industrial)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IRC5 reports joint states to ROS PC over the network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</a:t>
            </a:r>
            <a:r>
              <a:rPr lang="en-US" baseline="0" dirty="0" smtClean="0"/>
              <a:t>did I use ROS Industrial?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Standard platform – many industrial robotic arms supported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Gaining traction amongst researchers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Speeded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did I contribute to ROS Industrial?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Wrote original ABB arm driver – ROS node and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code is the basis for the ROS Industrial ABB code, which has been improved and </a:t>
            </a:r>
            <a:r>
              <a:rPr lang="en-US" baseline="0" dirty="0" smtClean="0"/>
              <a:t>released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Cost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Total cost is less than $40,000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Big-ticket items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IRB-120/IRC5 (still cheaper than a research manipulator)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SICK LIDAR (free for this project, might be replaceable with a cheaper LIDAR)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cRIO (free for this project, might be replaceable with a cheaper controller)</a:t>
            </a:r>
          </a:p>
          <a:p>
            <a:pPr lvl="0">
              <a:buFont typeface="Arial" charset="0"/>
              <a:buChar char="•"/>
            </a:pPr>
            <a:r>
              <a:rPr lang="en-US" baseline="0" dirty="0" smtClean="0"/>
              <a:t>Compare to 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PR2 (over $200,000)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DARPA ARM (not mobile, over $60,0000)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91E23-D3E3-7B40-B5EE-3CED6B3C6338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11D08-1A40-304A-B331-DC4D2DF04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FF073-A233-B645-BBE3-AA982C4480E8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6666-A69E-764F-9B8F-D7FFC58E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0A8B9-211B-B145-B7D8-32675A6F49D3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3575-19A7-6C43-9375-C1A1AE55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8162-E02F-924B-BD91-012942BDC22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1F24A-FEBF-8743-B6EB-AD04A835F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3C5E4-3F39-9C46-97A2-04CF800E413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E60D-76FD-E844-8DB3-3B8D518F8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35EA2-E926-104E-B28E-71792883AB0C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1353F-55C9-F246-B559-45163071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609C-1831-5342-8676-672E4ED8707D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A7148-33F1-FF49-B61D-3A21F58BE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73039-ED9F-8643-B90A-7755DB4E6E12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2B7D8-BA00-9C4C-91ED-0A939EDD8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68813-D705-FD46-A912-2624355F91B8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D7993-9772-3D47-A4FE-0F88E5FBE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045FB-44BC-584C-84F7-EC25C98D48DF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B073A-93D2-3B4C-95EF-3E7D001F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7E2CA-B3BA-4F46-B719-FEB0E404393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0D93C-DDD1-E148-99AF-DC3566CE92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A11901-B4B9-3D46-A960-E1ABD718392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24884E-E56A-2948-9723-E38701DF0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3200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d\Documents\masters\figures\Manipulation%20(Camera,%20good)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d\Documents\masters\figures\Highlights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em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9650" y="681038"/>
            <a:ext cx="75057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3777673" y="4003897"/>
            <a:ext cx="2898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April 25, 2013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Edward Venator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</p:txBody>
      </p:sp>
      <p:sp>
        <p:nvSpPr>
          <p:cNvPr id="13316" name="Rectangle 13"/>
          <p:cNvSpPr>
            <a:spLocks noChangeArrowheads="1"/>
          </p:cNvSpPr>
          <p:nvPr/>
        </p:nvSpPr>
        <p:spPr bwMode="auto">
          <a:xfrm>
            <a:off x="3777673" y="1781994"/>
            <a:ext cx="473767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Low-Cost Mobile Manipulator for Industrial and Research Applications</a:t>
            </a:r>
            <a:endParaRPr lang="en-US" sz="3200" baseline="30000" dirty="0">
              <a:solidFill>
                <a:schemeClr val="bg1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526" y="1271875"/>
            <a:ext cx="2480310" cy="31809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Navigation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demo task 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916" y="1376065"/>
            <a:ext cx="5337550" cy="4274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149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29427"/>
              </p:ext>
            </p:extLst>
          </p:nvPr>
        </p:nvGraphicFramePr>
        <p:xfrm>
          <a:off x="5728014" y="571342"/>
          <a:ext cx="2709677" cy="4602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7"/>
                <a:gridCol w="608532"/>
                <a:gridCol w="641870"/>
                <a:gridCol w="1184118"/>
              </a:tblGrid>
              <a:tr h="210510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Trial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Start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Table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Final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10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52627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Arrives at goal position, then spins several times and the gripper brushes an obstacle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882257996"/>
              </p:ext>
            </p:extLst>
          </p:nvPr>
        </p:nvGraphicFramePr>
        <p:xfrm>
          <a:off x="0" y="571341"/>
          <a:ext cx="5524500" cy="4563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051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1650" y="10287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data 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234" y="2363748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scatter plot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67565"/>
              </p:ext>
            </p:extLst>
          </p:nvPr>
        </p:nvGraphicFramePr>
        <p:xfrm>
          <a:off x="546100" y="3440430"/>
          <a:ext cx="3764598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663"/>
                <a:gridCol w="611187"/>
                <a:gridCol w="579437"/>
                <a:gridCol w="1047941"/>
                <a:gridCol w="1051370"/>
              </a:tblGrid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Position Error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9.535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-2.908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10.042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-0.760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10.071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0.761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-0.454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10.005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9.881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-0.663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9.903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10.036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1.294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0.978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04084"/>
              </p:ext>
            </p:extLst>
          </p:nvPr>
        </p:nvGraphicFramePr>
        <p:xfrm>
          <a:off x="4572000" y="3440430"/>
          <a:ext cx="4487863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263"/>
                <a:gridCol w="573087"/>
                <a:gridCol w="501650"/>
                <a:gridCol w="501650"/>
                <a:gridCol w="501650"/>
                <a:gridCol w="973138"/>
                <a:gridCol w="987425"/>
              </a:tblGrid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Oz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Ow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Heading (deg)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29.124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0.528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26.202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0.790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14.370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22.150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35.404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26.975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0.0833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7.235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83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Manipulation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8" name="Manipulation (Camera, good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33600" y="1506538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01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500110"/>
              </p:ext>
            </p:extLst>
          </p:nvPr>
        </p:nvGraphicFramePr>
        <p:xfrm>
          <a:off x="4419948" y="361507"/>
          <a:ext cx="4602932" cy="4922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420"/>
                <a:gridCol w="702134"/>
                <a:gridCol w="2096133"/>
                <a:gridCol w="1472245"/>
              </a:tblGrid>
              <a:tr h="350874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Objects Recognized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Pick Result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Drop Result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( 3</a:t>
                      </a:r>
                      <a:r>
                        <a:rPr lang="en-US" sz="1100" baseline="30000">
                          <a:effectLst/>
                        </a:rPr>
                        <a:t>rd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</a:t>
                      </a:r>
                      <a:r>
                        <a:rPr lang="en-US" sz="1100" dirty="0" smtClean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Missed (gripper nudges table)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Cannot find a path to the object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Gripper hits table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(takes over 60 s)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290765519"/>
              </p:ext>
            </p:extLst>
          </p:nvPr>
        </p:nvGraphicFramePr>
        <p:xfrm>
          <a:off x="14472" y="510363"/>
          <a:ext cx="4312979" cy="462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1309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Simulated Kitting Task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5467" y="1720840"/>
            <a:ext cx="50974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Beginning at one of two starting locations, drive to a predetermined location near a table a few meters away.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Locate at least one of three small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manipulable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 objects on the table using the Kinect.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Lift one of the target objects from the table.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Place the target object in the onboard carrier bin.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Drive to the final destination.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  <p:pic>
        <p:nvPicPr>
          <p:cNvPr id="9" name="Picture 8" descr="IMG_20130413_23115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3" y="2005848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0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27189"/>
              </p:ext>
            </p:extLst>
          </p:nvPr>
        </p:nvGraphicFramePr>
        <p:xfrm>
          <a:off x="4848446" y="1419219"/>
          <a:ext cx="4221126" cy="3241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053"/>
                <a:gridCol w="619040"/>
                <a:gridCol w="818707"/>
                <a:gridCol w="2392326"/>
              </a:tblGrid>
              <a:tr h="388316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Trial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Start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Objects Recognized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Notes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spins before settling into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Gripper brushes table and knocks over 1 object; 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approaches table, but get stuck in spin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Object recognition/pickup succeeds on fourth attempt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3962470"/>
              </p:ext>
            </p:extLst>
          </p:nvPr>
        </p:nvGraphicFramePr>
        <p:xfrm>
          <a:off x="63500" y="950432"/>
          <a:ext cx="5125188" cy="41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33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5" name="Highlights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430213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4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39157" y="1180214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Questions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749300" y="2936875"/>
            <a:ext cx="764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Thanks To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306763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ABB (for loan of the IRB-120 and IRC5)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Wyatt Newman (former advisor on the project)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Gregory Lee (project advisor)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Chris Roberts, Eric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Perko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, and Chad Rockey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2913" y="1044575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Introduction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9" name="Picture 8" descr="abby_2_edited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526312"/>
            <a:ext cx="3200400" cy="4572000"/>
          </a:xfrm>
          <a:prstGeom prst="rect">
            <a:avLst/>
          </a:prstGeom>
        </p:spPr>
      </p:pic>
      <p:pic>
        <p:nvPicPr>
          <p:cNvPr id="10" name="Picture 9" descr="IMG_20121206_18151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142" y="2812312"/>
            <a:ext cx="3048000" cy="2286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Picture 10" descr="IRB-120 (new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54" y="1698552"/>
            <a:ext cx="1595193" cy="2286000"/>
          </a:xfrm>
          <a:prstGeom prst="rect">
            <a:avLst/>
          </a:prstGeom>
        </p:spPr>
      </p:pic>
      <p:pic>
        <p:nvPicPr>
          <p:cNvPr id="33794" name="Picture 2" descr="http://readwrite.com/files/files/en-US_Kinect_for_Windows_L6M-00001_RM1_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03475" y="1506240"/>
            <a:ext cx="2286000" cy="1145097"/>
          </a:xfrm>
          <a:prstGeom prst="rect">
            <a:avLst/>
          </a:prstGeom>
          <a:noFill/>
        </p:spPr>
      </p:pic>
      <p:pic>
        <p:nvPicPr>
          <p:cNvPr id="33796" name="Picture 4" descr="http://www.ros.org/_wiki/images/ros_org.png"/>
          <p:cNvPicPr>
            <a:picLocks noChangeAspect="1" noChangeArrowheads="1"/>
          </p:cNvPicPr>
          <p:nvPr/>
        </p:nvPicPr>
        <p:blipFill>
          <a:blip r:embed="rId8"/>
          <a:srcRect r="37127"/>
          <a:stretch>
            <a:fillRect/>
          </a:stretch>
        </p:blipFill>
        <p:spPr bwMode="auto">
          <a:xfrm>
            <a:off x="442913" y="4369649"/>
            <a:ext cx="1425294" cy="4857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29698" name="Picture 2" descr="http://upload.wikimedia.org/wikipedia/commons/6/62/Agv.forktruck2.jpg"/>
          <p:cNvPicPr>
            <a:picLocks noChangeAspect="1" noChangeArrowheads="1"/>
          </p:cNvPicPr>
          <p:nvPr/>
        </p:nvPicPr>
        <p:blipFill>
          <a:blip r:embed="rId4"/>
          <a:srcRect l="16841" r="13609"/>
          <a:stretch>
            <a:fillRect/>
          </a:stretch>
        </p:blipFill>
        <p:spPr bwMode="auto">
          <a:xfrm>
            <a:off x="546100" y="2320703"/>
            <a:ext cx="2268352" cy="2446097"/>
          </a:xfrm>
          <a:prstGeom prst="rect">
            <a:avLst/>
          </a:prstGeom>
          <a:noFill/>
        </p:spPr>
      </p:pic>
      <p:pic>
        <p:nvPicPr>
          <p:cNvPr id="29700" name="Picture 4" descr="http://singularityhub.com/wp-content/uploads/2009/10/abb-irb-120-300x220.jpg"/>
          <p:cNvPicPr>
            <a:picLocks noChangeAspect="1" noChangeArrowheads="1"/>
          </p:cNvPicPr>
          <p:nvPr/>
        </p:nvPicPr>
        <p:blipFill>
          <a:blip r:embed="rId5"/>
          <a:srcRect l="15506" t="9278" r="12182" b="18750"/>
          <a:stretch>
            <a:fillRect/>
          </a:stretch>
        </p:blipFill>
        <p:spPr bwMode="auto">
          <a:xfrm>
            <a:off x="1781298" y="608996"/>
            <a:ext cx="2066307" cy="1508166"/>
          </a:xfrm>
          <a:prstGeom prst="rect">
            <a:avLst/>
          </a:prstGeom>
          <a:noFill/>
        </p:spPr>
      </p:pic>
      <p:pic>
        <p:nvPicPr>
          <p:cNvPr id="29702" name="Picture 6" descr="http://www.willowgarage.com/sites/default/files/blog/201108/PR2-SE-LR-640w.jpg"/>
          <p:cNvPicPr>
            <a:picLocks noChangeAspect="1" noChangeArrowheads="1"/>
          </p:cNvPicPr>
          <p:nvPr/>
        </p:nvPicPr>
        <p:blipFill>
          <a:blip r:embed="rId6"/>
          <a:srcRect l="13779" r="15899"/>
          <a:stretch>
            <a:fillRect/>
          </a:stretch>
        </p:blipFill>
        <p:spPr bwMode="auto">
          <a:xfrm>
            <a:off x="6311002" y="156385"/>
            <a:ext cx="2291938" cy="216431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4988064"/>
            <a:ext cx="9300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AGV photo courtesy Wikipedia (http://en.wikipedia.org/wiki/File:Agv.forktruck2.jpg)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IRB-120/IRC5 photo courtesy ABB (http://www.abb.com/product/seitp327/BE2EEF38406EACA4C125762000319182.aspx)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PR2 photo courtesy Willow Garage (http://www.willowgarage.com/blog/2011/08/10/announcing-pr2se)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DARPA ARM Robot photo courtesy Hizook.com (http://www.hizook.com/blog/2012/04/03/new-darpa-grand-challenge-humanoid-robots-preliminary-unofficial-details)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IMP photo from  Hardware and Software Architecture of a Bimanual Mobile Manipulator for Industrial Application (Proceedings of the 2011 IEEE International Conference on Robotics and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Biomimetics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67802" y="2320704"/>
            <a:ext cx="1828800" cy="231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 descr="http://www.hizook.com/files/users/3/DARPA_ARM-H_robot.jpg"/>
          <p:cNvPicPr>
            <a:picLocks noChangeAspect="1" noChangeArrowheads="1"/>
          </p:cNvPicPr>
          <p:nvPr/>
        </p:nvPicPr>
        <p:blipFill>
          <a:blip r:embed="rId8"/>
          <a:srcRect l="33315" t="19698" r="4965" b="6313"/>
          <a:stretch>
            <a:fillRect/>
          </a:stretch>
        </p:blipFill>
        <p:spPr bwMode="auto">
          <a:xfrm>
            <a:off x="5854700" y="2521669"/>
            <a:ext cx="2743200" cy="2466395"/>
          </a:xfrm>
          <a:prstGeom prst="rect">
            <a:avLst/>
          </a:prstGeom>
          <a:noFill/>
        </p:spPr>
      </p:pic>
      <p:pic>
        <p:nvPicPr>
          <p:cNvPr id="31746" name="Picture 2" descr="Kiva Solution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025900" y="1044575"/>
            <a:ext cx="1828800" cy="1092055"/>
          </a:xfrm>
          <a:prstGeom prst="rect">
            <a:avLst/>
          </a:prstGeom>
          <a:noFill/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42913" y="1044575"/>
            <a:ext cx="19915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Background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57200" y="914400"/>
            <a:ext cx="6776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Goals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Mobile manipulation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Robustness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Extensibility</a:t>
            </a:r>
            <a:endParaRPr lang="en-US" dirty="0">
              <a:solidFill>
                <a:srgbClr val="455560"/>
              </a:solidFill>
              <a:latin typeface="TitilliumMaps26L 999 wt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Low Cost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manipulator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mobile base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Consumer grade sensor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 descr="goals slide pi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464" y="914400"/>
            <a:ext cx="3646967" cy="30371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14" y="914400"/>
            <a:ext cx="6701786" cy="459106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ABBY – Physical Design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24" y="1464541"/>
            <a:ext cx="6474751" cy="423140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Sensing and Computing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38214" y="479528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5C0"/>
                </a:solidFill>
              </a:rPr>
              <a:t>Ethernet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USB</a:t>
            </a:r>
          </a:p>
          <a:p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90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Robot Operating System (ROS)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832"/>
            <a:ext cx="9144000" cy="36463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ROS Industrial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80" y="1070900"/>
            <a:ext cx="2631387" cy="4625050"/>
          </a:xfrm>
          <a:prstGeom prst="rect">
            <a:avLst/>
          </a:prstGeom>
        </p:spPr>
      </p:pic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477424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999 wt"/>
              </a:rPr>
              <a:t>Project of Southwest Research Institute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Allows ROS to be used with industrial robots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Standardized interface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This project jumpstarted development of the ROS Industrial ABB driver</a:t>
            </a:r>
          </a:p>
        </p:txBody>
      </p:sp>
      <p:pic>
        <p:nvPicPr>
          <p:cNvPr id="9" name="Picture 8" descr="manipulation pi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334" y="365760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Cost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66417"/>
              </p:ext>
            </p:extLst>
          </p:nvPr>
        </p:nvGraphicFramePr>
        <p:xfrm>
          <a:off x="2848797" y="1308462"/>
          <a:ext cx="3290746" cy="438748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067181"/>
                <a:gridCol w="1223565"/>
              </a:tblGrid>
              <a:tr h="274218">
                <a:tc>
                  <a:txBody>
                    <a:bodyPr/>
                    <a:lstStyle/>
                    <a:p>
                      <a:pPr marL="889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/>
                        <a:t>Item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/>
                        <a:t>Cost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Wheelchair </a:t>
                      </a:r>
                      <a:r>
                        <a:rPr lang="en-US" sz="1000" dirty="0" smtClean="0"/>
                        <a:t>Base + batteries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</a:t>
                      </a:r>
                      <a:r>
                        <a:rPr lang="en-US" sz="1000" dirty="0" smtClean="0"/>
                        <a:t>3400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Chassis Frame Materials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$1000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LIDAR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$6000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IRB-120/IRC5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$23000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cRIO </a:t>
                      </a:r>
                      <a:r>
                        <a:rPr lang="en-US" sz="1000" dirty="0" smtClean="0"/>
                        <a:t>9074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$4150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/>
                        <a:t>PC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/>
                        <a:t>$</a:t>
                      </a:r>
                      <a:r>
                        <a:rPr lang="en-US" sz="1000" dirty="0"/>
                        <a:t>547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Kinect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$150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Grayhill</a:t>
                      </a:r>
                      <a:r>
                        <a:rPr lang="en-US" sz="1000" dirty="0"/>
                        <a:t> Encoder (4)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$320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Emergency Stop System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$160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AC Inverter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$322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Sabertooth</a:t>
                      </a:r>
                      <a:r>
                        <a:rPr lang="en-US" sz="1000" dirty="0"/>
                        <a:t> 2x50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$250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Compressor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$250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Network Equipment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$40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Miscellaneous Electrical Components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/>
                        <a:t>$286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/>
                        <a:t>Total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/>
                        <a:t>$</a:t>
                      </a:r>
                      <a:r>
                        <a:rPr lang="en-US" sz="1000" b="1" dirty="0" smtClean="0"/>
                        <a:t>39875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engoption2.pot</Template>
  <TotalTime>2785</TotalTime>
  <Words>2899</Words>
  <Application>Microsoft Office PowerPoint</Application>
  <PresentationFormat>On-screen Show (4:3)</PresentationFormat>
  <Paragraphs>656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TitilliumMaps26L 999 wt</vt:lpstr>
      <vt:lpstr>TitilliumMaps26L 500 wt</vt:lpstr>
      <vt:lpstr>Calibri</vt:lpstr>
      <vt:lpstr>ＭＳ Ｐゴシック</vt:lpstr>
      <vt:lpstr>Times New Roman</vt:lpstr>
      <vt:lpstr>engoption2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 Defense Presentation</dc:title>
  <dc:creator>Edward Venator</dc:creator>
  <cp:lastModifiedBy>Ed</cp:lastModifiedBy>
  <cp:revision>172</cp:revision>
  <dcterms:created xsi:type="dcterms:W3CDTF">2010-05-17T17:34:51Z</dcterms:created>
  <dcterms:modified xsi:type="dcterms:W3CDTF">2013-04-24T01:18:13Z</dcterms:modified>
</cp:coreProperties>
</file>